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0"/>
  </p:notesMasterIdLst>
  <p:handoutMasterIdLst>
    <p:handoutMasterId r:id="rId31"/>
  </p:handoutMasterIdLst>
  <p:sldIdLst>
    <p:sldId id="719" r:id="rId2"/>
    <p:sldId id="1285" r:id="rId3"/>
    <p:sldId id="763" r:id="rId4"/>
    <p:sldId id="720" r:id="rId5"/>
    <p:sldId id="726" r:id="rId6"/>
    <p:sldId id="727" r:id="rId7"/>
    <p:sldId id="721" r:id="rId8"/>
    <p:sldId id="1284" r:id="rId9"/>
    <p:sldId id="764" r:id="rId10"/>
    <p:sldId id="765" r:id="rId11"/>
    <p:sldId id="769" r:id="rId12"/>
    <p:sldId id="723" r:id="rId13"/>
    <p:sldId id="770" r:id="rId14"/>
    <p:sldId id="759" r:id="rId15"/>
    <p:sldId id="749" r:id="rId16"/>
    <p:sldId id="732" r:id="rId17"/>
    <p:sldId id="751" r:id="rId18"/>
    <p:sldId id="752" r:id="rId19"/>
    <p:sldId id="753" r:id="rId20"/>
    <p:sldId id="754" r:id="rId21"/>
    <p:sldId id="755" r:id="rId22"/>
    <p:sldId id="756" r:id="rId23"/>
    <p:sldId id="757" r:id="rId24"/>
    <p:sldId id="761" r:id="rId25"/>
    <p:sldId id="762" r:id="rId26"/>
    <p:sldId id="767" r:id="rId27"/>
    <p:sldId id="768" r:id="rId28"/>
    <p:sldId id="736" r:id="rId29"/>
  </p:sldIdLst>
  <p:sldSz cx="9144000" cy="6858000" type="screen4x3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16"/>
    <p:restoredTop sz="93802"/>
  </p:normalViewPr>
  <p:slideViewPr>
    <p:cSldViewPr>
      <p:cViewPr varScale="1">
        <p:scale>
          <a:sx n="73" d="100"/>
          <a:sy n="73" d="100"/>
        </p:scale>
        <p:origin x="133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648"/>
    </p:cViewPr>
  </p:sorterViewPr>
  <p:notesViewPr>
    <p:cSldViewPr>
      <p:cViewPr varScale="1">
        <p:scale>
          <a:sx n="63" d="100"/>
          <a:sy n="63" d="100"/>
        </p:scale>
        <p:origin x="-1098" y="-10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Modified COVID-19 Epidemic</a:t>
            </a:r>
            <a:r>
              <a:rPr lang="en-US" baseline="0" dirty="0">
                <a:solidFill>
                  <a:schemeClr val="bg1"/>
                </a:solidFill>
              </a:rPr>
              <a:t> Curve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Positive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val>
            <c:numRef>
              <c:f>Sheet1!$B$2:$B$15</c:f>
              <c:numCache>
                <c:formatCode>General</c:formatCode>
                <c:ptCount val="14"/>
                <c:pt idx="0">
                  <c:v>80</c:v>
                </c:pt>
                <c:pt idx="1">
                  <c:v>75</c:v>
                </c:pt>
                <c:pt idx="2">
                  <c:v>70</c:v>
                </c:pt>
                <c:pt idx="3">
                  <c:v>65</c:v>
                </c:pt>
                <c:pt idx="4">
                  <c:v>60</c:v>
                </c:pt>
                <c:pt idx="5">
                  <c:v>50</c:v>
                </c:pt>
                <c:pt idx="6">
                  <c:v>45</c:v>
                </c:pt>
                <c:pt idx="7">
                  <c:v>40</c:v>
                </c:pt>
                <c:pt idx="8">
                  <c:v>35</c:v>
                </c:pt>
                <c:pt idx="9">
                  <c:v>30</c:v>
                </c:pt>
                <c:pt idx="10">
                  <c:v>25</c:v>
                </c:pt>
                <c:pt idx="11">
                  <c:v>20</c:v>
                </c:pt>
                <c:pt idx="12">
                  <c:v>15</c:v>
                </c:pt>
                <c:pt idx="1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55-5549-A56B-6BD7C2EAB292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Negative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Sheet1!$C$2:$C$15</c:f>
              <c:numCache>
                <c:formatCode>General</c:formatCode>
                <c:ptCount val="14"/>
                <c:pt idx="0">
                  <c:v>20</c:v>
                </c:pt>
                <c:pt idx="1">
                  <c:v>25</c:v>
                </c:pt>
                <c:pt idx="2">
                  <c:v>30</c:v>
                </c:pt>
                <c:pt idx="3">
                  <c:v>35</c:v>
                </c:pt>
                <c:pt idx="4">
                  <c:v>40</c:v>
                </c:pt>
                <c:pt idx="5">
                  <c:v>50</c:v>
                </c:pt>
                <c:pt idx="6">
                  <c:v>55</c:v>
                </c:pt>
                <c:pt idx="7">
                  <c:v>60</c:v>
                </c:pt>
                <c:pt idx="8">
                  <c:v>65</c:v>
                </c:pt>
                <c:pt idx="9">
                  <c:v>70</c:v>
                </c:pt>
                <c:pt idx="10">
                  <c:v>75</c:v>
                </c:pt>
                <c:pt idx="11">
                  <c:v>80</c:v>
                </c:pt>
                <c:pt idx="12">
                  <c:v>85</c:v>
                </c:pt>
                <c:pt idx="1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55-5549-A56B-6BD7C2EAB2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1845040"/>
        <c:axId val="1502253232"/>
      </c:barChart>
      <c:catAx>
        <c:axId val="15018450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Day</a:t>
                </a:r>
                <a:r>
                  <a:rPr lang="en-US" sz="1400" baseline="0">
                    <a:solidFill>
                      <a:schemeClr val="bg1"/>
                    </a:solidFill>
                  </a:rPr>
                  <a:t> Swab Obtained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2253232"/>
        <c:crosses val="autoZero"/>
        <c:auto val="1"/>
        <c:lblAlgn val="ctr"/>
        <c:lblOffset val="100"/>
        <c:noMultiLvlLbl val="0"/>
      </c:catAx>
      <c:valAx>
        <c:axId val="1502253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bg1"/>
                    </a:solidFill>
                  </a:rPr>
                  <a:t>Number</a:t>
                </a:r>
                <a:r>
                  <a:rPr lang="en-US" sz="1400" baseline="0">
                    <a:solidFill>
                      <a:schemeClr val="bg1"/>
                    </a:solidFill>
                  </a:rPr>
                  <a:t> of people swabbed</a:t>
                </a:r>
                <a:endParaRPr lang="en-US" sz="1400">
                  <a:solidFill>
                    <a:schemeClr val="bg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0184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D4075D5-F9AF-8F42-B0D2-2CEC5B365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2163" y="8961438"/>
            <a:ext cx="5588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43984" tIns="70728" rIns="143984" bIns="70728">
            <a:spAutoFit/>
          </a:bodyPr>
          <a:lstStyle>
            <a:lvl1pPr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4525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452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4BD4AA97-355D-9D46-9E4D-EA4D889126EC}" type="slidenum">
              <a:rPr lang="en-US" altLang="en-US" sz="1200" smtClean="0"/>
              <a:pPr>
                <a:defRPr/>
              </a:pPr>
              <a:t>‹#›</a:t>
            </a:fld>
            <a:endParaRPr lang="en-US" alt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07130AE-A387-2544-A9F5-92275123FD7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0888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60625" tIns="30312" rIns="60625" bIns="303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F958989-96A6-9D4E-91AF-874CE7FEE5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489200" y="1641475"/>
            <a:ext cx="2344738" cy="17589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192088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384175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576263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768350" algn="l" defTabSz="384175" rtl="0" eaLnBrk="0" fontAlgn="base" hangingPunct="0">
      <a:spcBef>
        <a:spcPct val="30000"/>
      </a:spcBef>
      <a:spcAft>
        <a:spcPct val="0"/>
      </a:spcAft>
      <a:defRPr sz="5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3D4C22-A178-D94B-93D2-AC89E2E51D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435CBA-71AA-C04A-B50E-F5E11A3E1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0CA323-4985-4B4A-ACC1-11C541F376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C290F-7D58-3943-9515-C5925B7A00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21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7DB6A0-BEF5-0E4D-BC93-68AE125B8D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734C16-4FC1-4849-B69C-0C243F9AD0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E35428-20BD-5C43-BB03-71EF7C124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F0B14-4D8A-A54C-8FC0-AACBE48041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19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EFFDE4-575F-8C46-AAD5-5305742E54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68B57C-8CD2-DD49-95C3-BC63FAA545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340F01F-50A7-9949-918B-49BE587E9B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BFB1F-CFF0-9349-9152-3F1406993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345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E12735-B400-DC47-901E-A24B62CDE9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72E1B3-FE23-1E46-A0E3-D5A3DA48C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8FFBC-AB22-E34E-848B-2DADB9A1B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BDA415-7387-3641-83AF-013E97BE4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22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817F28-6216-424C-8CB1-55BECCB66D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D5767E-0D58-4741-B1AC-F32EA23A6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DDDDE7-8D67-6B48-934E-58DC29E066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F2DA2-18BC-D84A-B1E7-78C88FC480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20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C25B03-B5A4-D24B-BFEF-44FC582CEA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F44AC0-7093-6041-BF33-A208EACC53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FCB672-7EBE-654A-AB7B-54255EB893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405CF-BBD0-1A49-9B6A-27065B47B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612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D6EA66-852C-A348-8D88-3FF64F15ED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A39830-DD7B-2541-97EA-907F4F478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249020-5EF8-7C40-8F41-BBED1D017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2DBC9-203B-9C4F-B225-65B11790CD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755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AF00BF-542B-AF49-AEDD-BE71DE709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1D5D30C-3F4C-9444-BBE6-19543BF343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D9698C-F53A-5B4A-BEE1-8BD40BECB5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20DF5-8FCF-774F-B498-A736C3759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974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288956-9BEF-074E-9EE5-7FC2B0431D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55A6F8-D1F3-7E47-B826-3AFD755F7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3C111AD-DC04-C84F-BC09-27AA85EAEB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258D1-8851-0440-A6CF-AF4F571BE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728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CB9771-BDFC-A342-B237-A3F052BCF8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0AE6EE4-35A9-7E43-8641-C016F98D68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3BBA364-D6AE-4849-8E1A-47C51033B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7CF0E-0582-984A-B816-8690DC93B3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84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F87ACC-8703-4E4C-81A3-9089E931E4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C6492B-5CE0-2244-BE97-707AC2BC04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33FB85-B86A-8244-82DA-39ED736C67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274EC-E899-914C-ACB9-BA20460B15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5850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A41FD5-EA3B-7C4F-83B4-5DDE28138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0C7D5E-0CAF-814A-9CF9-0F8DFF31D3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33B413-7D92-934A-A2DE-65A1E52720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B4AD-D422-A94A-A7BA-215441C97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11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79A1EFD-1801-CE41-AD29-ECE77606E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FE29CF-97C5-4345-8802-41455D3CFF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36580" name="Rectangle 4">
            <a:extLst>
              <a:ext uri="{FF2B5EF4-FFF2-40B4-BE49-F238E27FC236}">
                <a16:creationId xmlns:a16="http://schemas.microsoft.com/office/drawing/2014/main" id="{CD459940-BD04-0344-B976-6D8B238189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1" name="Rectangle 5">
            <a:extLst>
              <a:ext uri="{FF2B5EF4-FFF2-40B4-BE49-F238E27FC236}">
                <a16:creationId xmlns:a16="http://schemas.microsoft.com/office/drawing/2014/main" id="{6F102C56-B351-0441-A562-7F6B57A6C1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6582" name="Rectangle 6">
            <a:extLst>
              <a:ext uri="{FF2B5EF4-FFF2-40B4-BE49-F238E27FC236}">
                <a16:creationId xmlns:a16="http://schemas.microsoft.com/office/drawing/2014/main" id="{AC42073B-0933-9542-9D95-1B7C57E6448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CE2F9E8-3D3D-7441-A683-51E0DC545C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coronavirus.jhu.edu/map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covid19.healthdata.org/united-states-of-america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phila.gov/programs/coronavirus-disease-2019-covid-19/testing-and-data/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hyperlink" Target="https://www.statista.com/chart/21112/covid-19-growth-curve-selected-countries/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lab.gedidigital.it/gedi-visual/2020/coronavirus-i-contagi-in-italia/?ref=RHPPTP-BH-I250745935-C12-P8-S1.3-T1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ab.gedidigital.it/gedi-visual/2020/coronavirus-i-contagi-in-italia/?ref=RHPPTP-BH-I250745935-C12-P8-S1.3-T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lab.gedidigital.it/gedi-visual/2020/coronavirus-i-contagi-in-italia/?ref=RHPPTP-BH-I250745935-C12-P8-S1.3-T1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lab.gedidigital.it/gedi-visual/2020/coronavirus-i-contagi-in-italia/?ref=RHPPTP-BH-I250745935-C12-P8-S1.3-T1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lab.gedidigital.it/gedi-visual/2020/coronavirus-i-contagi-in-italia/?ref=RHPPTP-BH-I250745935-C12-P8-S1.3-T1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lab.gedidigital.it/gedi-visual/2020/coronavirus-i-contagi-in-italia/?ref=RHPPTP-BH-I250745935-C12-P8-S1.3-T1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www.nytimes.com/2020/03/06/business/europe-coronavirus-labor-help.html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eis/casestudies/xoswego.401-303.instructor.pd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1279242-F501-2D4E-A934-307F93A910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6200" y="1600200"/>
            <a:ext cx="8915400" cy="1470025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Report from Italy during the time of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SARS-CoV-2, Part 2 </a:t>
            </a:r>
            <a:r>
              <a:rPr lang="en-US" altLang="en-US" sz="3600" dirty="0">
                <a:ea typeface="ＭＳ Ｐゴシック" panose="020B0600070205080204" pitchFamily="34" charset="-128"/>
              </a:rPr>
              <a:t/>
            </a:r>
            <a:br>
              <a:rPr lang="en-US" altLang="en-US" sz="3600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6386" name="Subtitle 1">
            <a:extLst>
              <a:ext uri="{FF2B5EF4-FFF2-40B4-BE49-F238E27FC236}">
                <a16:creationId xmlns:a16="http://schemas.microsoft.com/office/drawing/2014/main" id="{64D1BC9F-A756-0F43-B10C-86221F8722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3400" y="2895600"/>
            <a:ext cx="8153400" cy="1752600"/>
          </a:xfrm>
        </p:spPr>
        <p:txBody>
          <a:bodyPr/>
          <a:lstStyle/>
          <a:p>
            <a:r>
              <a:rPr lang="en-US" altLang="en-US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(Apologies to Gabriel Garcia Márquez)</a:t>
            </a:r>
          </a:p>
          <a:p>
            <a:endParaRPr lang="en-US" altLang="en-US" dirty="0">
              <a:solidFill>
                <a:srgbClr val="FFC000"/>
              </a:solidFill>
              <a:ea typeface="ＭＳ Ｐゴシック" panose="020B0600070205080204" pitchFamily="34" charset="-128"/>
            </a:endParaRPr>
          </a:p>
          <a:p>
            <a:endParaRPr lang="en-US" altLang="en-US" dirty="0">
              <a:solidFill>
                <a:srgbClr val="FFC000"/>
              </a:solidFill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John H. Holmes, PhD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Professor of Medical Informatics in Epidemiology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University of Pennsylvania Perelman School of Medicine</a:t>
            </a:r>
          </a:p>
          <a:p>
            <a:r>
              <a:rPr lang="en-US" altLang="en-US" sz="2000" dirty="0">
                <a:ea typeface="ＭＳ Ｐゴシック" panose="020B0600070205080204" pitchFamily="34" charset="-128"/>
              </a:rPr>
              <a:t>Visiting Professor, University of Pavia, Italy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D74F8-ADDF-5243-A15F-3E9C7DA1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to repeat….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4B37-5D26-5E44-A4DD-5EB7A6381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COVID-19 epidemic curves represent only </a:t>
            </a:r>
            <a:r>
              <a:rPr lang="en-US" i="1" dirty="0"/>
              <a:t>resulted</a:t>
            </a:r>
            <a:r>
              <a:rPr lang="en-US" dirty="0"/>
              <a:t> tests, not when swabs were </a:t>
            </a:r>
            <a:r>
              <a:rPr lang="en-US" i="1" dirty="0"/>
              <a:t>collected</a:t>
            </a:r>
            <a:r>
              <a:rPr lang="en-US" dirty="0"/>
              <a:t> from patients</a:t>
            </a:r>
          </a:p>
          <a:p>
            <a:r>
              <a:rPr lang="en-US" dirty="0"/>
              <a:t>Most curves represent cumulative incidence, not daily incidence</a:t>
            </a:r>
          </a:p>
          <a:p>
            <a:r>
              <a:rPr lang="en-US" dirty="0"/>
              <a:t>As a result, the curves give an inaccurate picture of:</a:t>
            </a:r>
          </a:p>
          <a:p>
            <a:pPr lvl="2"/>
            <a:r>
              <a:rPr lang="en-US" dirty="0"/>
              <a:t>Incidence at given points in time</a:t>
            </a:r>
          </a:p>
          <a:p>
            <a:pPr lvl="2"/>
            <a:r>
              <a:rPr lang="en-US" dirty="0"/>
              <a:t>The dynamics of the pandemic</a:t>
            </a:r>
          </a:p>
          <a:p>
            <a:r>
              <a:rPr lang="en-US" dirty="0"/>
              <a:t>But they are still useful!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09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2AB90-B05D-7348-9663-7DDAF0CF7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an alternative curve design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BC0873D-D7D7-BC4C-82AC-9E3B7B1A6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7065335"/>
              </p:ext>
            </p:extLst>
          </p:nvPr>
        </p:nvGraphicFramePr>
        <p:xfrm>
          <a:off x="685800" y="2133600"/>
          <a:ext cx="81534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907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1942B568-D57A-6A40-B4C8-96C3E16291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6858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Where we are now globally</a:t>
            </a:r>
            <a:r>
              <a:rPr lang="en-US" altLang="en-US" dirty="0">
                <a:ea typeface="ＭＳ Ｐゴシック" panose="020B0600070205080204" pitchFamily="34" charset="-128"/>
              </a:rPr>
              <a:t/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https://coronavirus.jhu.edu/map.html</a:t>
            </a:r>
            <a:r>
              <a:rPr lang="en-US" altLang="en-US" sz="2800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B99A2-8228-3A43-83EC-BB490E38F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652"/>
            <a:ext cx="9144000" cy="55493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18B90-0072-9B46-9121-0B8D1F9B7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useful modeling site</a:t>
            </a:r>
            <a:br>
              <a:rPr lang="en-US" dirty="0"/>
            </a:br>
            <a:r>
              <a:rPr lang="en-US" sz="2400" dirty="0">
                <a:hlinkClick r:id="rId2"/>
              </a:rPr>
              <a:t>https://covid19.healthdata.org/united-states-of-america</a:t>
            </a:r>
            <a:r>
              <a:rPr lang="en-US" sz="24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A6AE65-B761-8A49-9525-00F479A35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58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2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355F7B-5F63-A044-9AEB-621AB747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/>
          <a:lstStyle/>
          <a:p>
            <a:r>
              <a:rPr lang="en-US" sz="3200" dirty="0"/>
              <a:t>How about Philadelphia?</a:t>
            </a:r>
            <a:br>
              <a:rPr lang="en-US" sz="3200" dirty="0"/>
            </a:br>
            <a:r>
              <a:rPr lang="en-US" sz="2000" dirty="0">
                <a:hlinkClick r:id="rId2"/>
              </a:rPr>
              <a:t>htt</a:t>
            </a:r>
            <a:r>
              <a:rPr lang="en-US" sz="1800" dirty="0">
                <a:hlinkClick r:id="rId2"/>
              </a:rPr>
              <a:t>ps://www.phila.gov/programs/coronavirus-disease-2019-covid-19/testing-and-data/</a:t>
            </a:r>
            <a:r>
              <a:rPr lang="en-US" sz="18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754047-F3AC-BF42-BD14-699C1DDE1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17638"/>
            <a:ext cx="5340345" cy="52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625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A6E5-5262-844C-A51C-0D9919ED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91" y="62531"/>
            <a:ext cx="8686800" cy="1143000"/>
          </a:xfrm>
        </p:spPr>
        <p:txBody>
          <a:bodyPr/>
          <a:lstStyle/>
          <a:p>
            <a:r>
              <a:rPr lang="en-US" sz="3200" dirty="0"/>
              <a:t>Current flattening status for six countries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F30CF2-4C60-8142-9EE7-38EA748A8340}"/>
              </a:ext>
            </a:extLst>
          </p:cNvPr>
          <p:cNvSpPr/>
          <p:nvPr/>
        </p:nvSpPr>
        <p:spPr>
          <a:xfrm>
            <a:off x="548308" y="634031"/>
            <a:ext cx="8504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/>
              </a:rPr>
              <a:t>https://www.statista.com/chart/21112/covid-19-growth-curve-selected-countries/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8BD23-EFC7-E041-BF0D-8192DD80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0091" y="1003363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9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6C151316-C856-334D-A080-B09D01AF18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So, back to Italy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9B6CF-E124-0A41-8BBC-B0719081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550" y="1417638"/>
            <a:ext cx="8259763" cy="345916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Most indicators continue to climb</a:t>
            </a:r>
          </a:p>
          <a:p>
            <a:pPr lvl="1">
              <a:defRPr/>
            </a:pPr>
            <a:r>
              <a:rPr lang="en-US" dirty="0"/>
              <a:t>Number on home quarantine </a:t>
            </a:r>
          </a:p>
          <a:p>
            <a:pPr lvl="1">
              <a:defRPr/>
            </a:pPr>
            <a:r>
              <a:rPr lang="en-US" dirty="0"/>
              <a:t>Number of currently positive patients</a:t>
            </a:r>
          </a:p>
          <a:p>
            <a:pPr lvl="1">
              <a:defRPr/>
            </a:pPr>
            <a:r>
              <a:rPr lang="en-US" dirty="0"/>
              <a:t>Number dismissed from care and cured</a:t>
            </a:r>
          </a:p>
          <a:p>
            <a:pPr lvl="1">
              <a:defRPr/>
            </a:pPr>
            <a:r>
              <a:rPr lang="en-US" dirty="0"/>
              <a:t>Number of decedents</a:t>
            </a:r>
          </a:p>
          <a:p>
            <a:pPr lvl="1">
              <a:defRPr/>
            </a:pPr>
            <a:r>
              <a:rPr lang="en-US" dirty="0"/>
              <a:t>Total number of cases since testing started</a:t>
            </a:r>
          </a:p>
          <a:p>
            <a:pPr>
              <a:defRPr/>
            </a:pPr>
            <a:r>
              <a:rPr lang="en-US" dirty="0"/>
              <a:t>But some are declining</a:t>
            </a:r>
          </a:p>
          <a:p>
            <a:pPr lvl="1">
              <a:defRPr/>
            </a:pPr>
            <a:r>
              <a:rPr lang="en-US" dirty="0"/>
              <a:t>Number of patients in ICU</a:t>
            </a:r>
          </a:p>
          <a:p>
            <a:pPr lvl="1">
              <a:defRPr/>
            </a:pPr>
            <a:r>
              <a:rPr lang="en-US" dirty="0"/>
              <a:t>Number recovering with symptoms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sp>
        <p:nvSpPr>
          <p:cNvPr id="34820" name="Rectangle 7">
            <a:extLst>
              <a:ext uri="{FF2B5EF4-FFF2-40B4-BE49-F238E27FC236}">
                <a16:creationId xmlns:a16="http://schemas.microsoft.com/office/drawing/2014/main" id="{E7993663-6140-F145-BB45-E9C271D681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981" y="6019800"/>
            <a:ext cx="77089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  <a:hlinkClick r:id="rId2"/>
              </a:rPr>
              <a:t>https://lab.gedidigital.it/gedi-visual/2020/coronavirus-i-contagi-in-italia/?ref=RHPPTP-BH-I250745935-C12-P8-S1.3-T1</a:t>
            </a:r>
            <a:r>
              <a:rPr lang="en-US" alt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B9FC12-6F76-7143-8B98-F78B10E2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" y="5090770"/>
            <a:ext cx="9144000" cy="9290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6292D-B99A-8048-A125-1146F330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12" y="78650"/>
            <a:ext cx="8229600" cy="714788"/>
          </a:xfrm>
        </p:spPr>
        <p:txBody>
          <a:bodyPr/>
          <a:lstStyle/>
          <a:p>
            <a:r>
              <a:rPr lang="en-US" sz="2800" dirty="0"/>
              <a:t>Let’s take a closer look:</a:t>
            </a:r>
            <a:br>
              <a:rPr lang="en-US" sz="2800" dirty="0"/>
            </a:br>
            <a:r>
              <a:rPr lang="en-US" sz="2800" dirty="0"/>
              <a:t>Daily variation in three metrics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80745E-4FBD-8945-A733-D72546A751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38" y="964456"/>
            <a:ext cx="6991662" cy="5265325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188CA007-8C82-EF42-BED9-40F82FCB3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22" y="6400800"/>
            <a:ext cx="883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hlinkClick r:id="rId3"/>
              </a:rPr>
              <a:t>https://lab.gedidigital.it/gedi-visual/2020/coronavirus-i-contagi-in-italia/?ref=RHPPTP-BH-I250745935-C12-P8-S1.3-T1</a:t>
            </a:r>
            <a:r>
              <a:rPr lang="en-US" altLang="en-US" sz="1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0537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6292D-B99A-8048-A125-1146F330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8650"/>
            <a:ext cx="8991600" cy="714788"/>
          </a:xfrm>
        </p:spPr>
        <p:txBody>
          <a:bodyPr/>
          <a:lstStyle/>
          <a:p>
            <a:r>
              <a:rPr lang="en-US" sz="2800" dirty="0"/>
              <a:t>Summary curves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88CA007-8C82-EF42-BED9-40F82FCB3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22" y="6400800"/>
            <a:ext cx="883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hlinkClick r:id="rId2"/>
              </a:rPr>
              <a:t>https://lab.gedidigital.it/gedi-visual/2020/coronavirus-i-contagi-in-italia/?ref=RHPPTP-BH-I250745935-C12-P8-S1.3-T1</a:t>
            </a:r>
            <a:r>
              <a:rPr lang="en-US" altLang="en-US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66F0E0-2A77-4E4C-99FE-4ADD05655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3" y="685800"/>
            <a:ext cx="7424634" cy="555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30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6292D-B99A-8048-A125-1146F330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8650"/>
            <a:ext cx="8991600" cy="714788"/>
          </a:xfrm>
        </p:spPr>
        <p:txBody>
          <a:bodyPr/>
          <a:lstStyle/>
          <a:p>
            <a:r>
              <a:rPr lang="en-US" sz="2800" dirty="0"/>
              <a:t>Diffusion of COVID-19 by province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88CA007-8C82-EF42-BED9-40F82FCB3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22" y="6400800"/>
            <a:ext cx="883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hlinkClick r:id="rId2"/>
              </a:rPr>
              <a:t>https://lab.gedidigital.it/gedi-visual/2020/coronavirus-i-contagi-in-italia/?ref=RHPPTP-BH-I250745935-C12-P8-S1.3-T1</a:t>
            </a:r>
            <a:r>
              <a:rPr lang="en-US" altLang="en-US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60BF6-93AD-414B-A2C2-459262AB0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93438"/>
            <a:ext cx="578697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24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2366F94E-9E50-2144-88C2-3F8D0B5C43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We will have time for discussion!</a:t>
            </a:r>
          </a:p>
        </p:txBody>
      </p:sp>
      <p:sp>
        <p:nvSpPr>
          <p:cNvPr id="39938" name="Subtitle 2">
            <a:extLst>
              <a:ext uri="{FF2B5EF4-FFF2-40B4-BE49-F238E27FC236}">
                <a16:creationId xmlns:a16="http://schemas.microsoft.com/office/drawing/2014/main" id="{C84A6F16-72F5-DC49-A78D-583F97AACC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57200" y="3886200"/>
            <a:ext cx="8153400" cy="1752600"/>
          </a:xfrm>
        </p:spPr>
        <p:txBody>
          <a:bodyPr/>
          <a:lstStyle/>
          <a:p>
            <a:r>
              <a:rPr lang="en-US" altLang="en-US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Please add your questions in the chat box</a:t>
            </a:r>
          </a:p>
        </p:txBody>
      </p:sp>
    </p:spTree>
    <p:extLst>
      <p:ext uri="{BB962C8B-B14F-4D97-AF65-F5344CB8AC3E}">
        <p14:creationId xmlns:p14="http://schemas.microsoft.com/office/powerpoint/2010/main" val="73548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6292D-B99A-8048-A125-1146F330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8650"/>
            <a:ext cx="8991600" cy="714788"/>
          </a:xfrm>
        </p:spPr>
        <p:txBody>
          <a:bodyPr/>
          <a:lstStyle/>
          <a:p>
            <a:r>
              <a:rPr lang="en-US" sz="2800" dirty="0"/>
              <a:t>Proportion of ICU beds used for COVID-19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88CA007-8C82-EF42-BED9-40F82FCB3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22" y="6400800"/>
            <a:ext cx="883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hlinkClick r:id="rId2"/>
              </a:rPr>
              <a:t>https://lab.gedidigital.it/gedi-visual/2020/coronavirus-i-contagi-in-italia/?ref=RHPPTP-BH-I250745935-C12-P8-S1.3-T1</a:t>
            </a:r>
            <a:r>
              <a:rPr lang="en-US" altLang="en-US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AE99DA-32AF-914D-AD46-64BDD1968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89" y="793438"/>
            <a:ext cx="639186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249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6292D-B99A-8048-A125-1146F3303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78650"/>
            <a:ext cx="8991600" cy="714788"/>
          </a:xfrm>
        </p:spPr>
        <p:txBody>
          <a:bodyPr/>
          <a:lstStyle/>
          <a:p>
            <a:r>
              <a:rPr lang="en-US" sz="2800" dirty="0"/>
              <a:t>Mortality rate of COVID-19 by region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188CA007-8C82-EF42-BED9-40F82FCB3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922" y="6400800"/>
            <a:ext cx="8839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hlinkClick r:id="rId2"/>
              </a:rPr>
              <a:t>https://lab.gedidigital.it/gedi-visual/2020/coronavirus-i-contagi-in-italia/?ref=RHPPTP-BH-I250745935-C12-P8-S1.3-T1</a:t>
            </a:r>
            <a:r>
              <a:rPr lang="en-US" altLang="en-US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C1FE73-C86A-1A44-BC88-D6B54FB6E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798" y="685800"/>
            <a:ext cx="6379448" cy="55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88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4933A-18D2-1A47-B3B6-3A591A051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 what is going on with Lombardy?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7527C-FD81-1D44-A43F-9FD15B24B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Geography	</a:t>
            </a:r>
          </a:p>
          <a:p>
            <a:pPr lvl="1"/>
            <a:r>
              <a:rPr lang="en-US" dirty="0"/>
              <a:t>Apennines to the West, Alps to the North</a:t>
            </a:r>
          </a:p>
          <a:p>
            <a:pPr lvl="1"/>
            <a:r>
              <a:rPr lang="en-US" dirty="0"/>
              <a:t>Large basin effect</a:t>
            </a:r>
          </a:p>
          <a:p>
            <a:r>
              <a:rPr lang="en-US" dirty="0"/>
              <a:t>Weather</a:t>
            </a:r>
          </a:p>
          <a:p>
            <a:pPr lvl="1"/>
            <a:r>
              <a:rPr lang="en-US" dirty="0"/>
              <a:t>Thermal inversions</a:t>
            </a:r>
          </a:p>
          <a:p>
            <a:pPr lvl="2"/>
            <a:r>
              <a:rPr lang="en-US" dirty="0"/>
              <a:t>Wet, foggy autumns and early winters</a:t>
            </a:r>
          </a:p>
          <a:p>
            <a:pPr lvl="2"/>
            <a:r>
              <a:rPr lang="en-US" dirty="0"/>
              <a:t>Hot, humid summers</a:t>
            </a:r>
          </a:p>
          <a:p>
            <a:r>
              <a:rPr lang="en-US" dirty="0"/>
              <a:t>Population density</a:t>
            </a:r>
          </a:p>
          <a:p>
            <a:pPr lvl="1"/>
            <a:r>
              <a:rPr lang="en-US" dirty="0"/>
              <a:t>Crowded cities</a:t>
            </a:r>
          </a:p>
          <a:p>
            <a:r>
              <a:rPr lang="en-US" dirty="0"/>
              <a:t>Pollution</a:t>
            </a:r>
          </a:p>
          <a:p>
            <a:pPr lvl="1"/>
            <a:r>
              <a:rPr lang="en-US" dirty="0"/>
              <a:t>Most airborne particulates in Italy and much of Europe</a:t>
            </a:r>
          </a:p>
          <a:p>
            <a:pPr lvl="1"/>
            <a:r>
              <a:rPr lang="en-US" dirty="0"/>
              <a:t>Probable high rate of chronic lung diseases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27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6DED-3A01-F744-A7CC-D2F128BB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that all, though?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6729D-D6EC-AF4E-80B4-E2F2E1C67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Nursing homes</a:t>
            </a:r>
          </a:p>
          <a:p>
            <a:pPr lvl="1"/>
            <a:r>
              <a:rPr lang="en-US" dirty="0"/>
              <a:t>Two large nursing homes in Lombardy had many deaths: super-spreader effects</a:t>
            </a:r>
          </a:p>
          <a:p>
            <a:pPr lvl="1"/>
            <a:r>
              <a:rPr lang="en-US" dirty="0"/>
              <a:t>Up to 50% of COVID-related deaths occurred in or from nursing homes (EU-wide)</a:t>
            </a:r>
          </a:p>
          <a:p>
            <a:r>
              <a:rPr lang="en-US" dirty="0"/>
              <a:t>Structure of Italian healthcare system</a:t>
            </a:r>
          </a:p>
          <a:p>
            <a:pPr lvl="1"/>
            <a:r>
              <a:rPr lang="en-US" dirty="0"/>
              <a:t>Centralized in the regions, further centralized in provinces</a:t>
            </a:r>
          </a:p>
          <a:p>
            <a:pPr lvl="1"/>
            <a:r>
              <a:rPr lang="en-US" dirty="0"/>
              <a:t>Variability in access to care</a:t>
            </a:r>
          </a:p>
          <a:p>
            <a:r>
              <a:rPr lang="en-US" dirty="0"/>
              <a:t>Puzzle: Why aren’t there more cases in the South?</a:t>
            </a:r>
          </a:p>
          <a:p>
            <a:pPr lvl="1"/>
            <a:r>
              <a:rPr lang="en-US" dirty="0"/>
              <a:t>Population density</a:t>
            </a:r>
          </a:p>
          <a:p>
            <a:pPr lvl="1"/>
            <a:r>
              <a:rPr lang="en-US" dirty="0"/>
              <a:t>Nursing homes </a:t>
            </a:r>
          </a:p>
          <a:p>
            <a:pPr lvl="1"/>
            <a:r>
              <a:rPr lang="en-US" dirty="0"/>
              <a:t>Elderly patients in hospital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30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00AFA-CEC3-9F43-9D4B-D8F35914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is daily life like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C0E05-BDB0-C340-B19A-29E6A20FE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Still under lockdown</a:t>
            </a:r>
          </a:p>
          <a:p>
            <a:pPr lvl="1"/>
            <a:r>
              <a:rPr lang="en-US" dirty="0"/>
              <a:t>You still need to carry the ”auto-</a:t>
            </a:r>
            <a:r>
              <a:rPr lang="en-US" dirty="0" err="1"/>
              <a:t>certificazione</a:t>
            </a:r>
            <a:r>
              <a:rPr lang="en-US" dirty="0"/>
              <a:t>” at all times</a:t>
            </a:r>
          </a:p>
          <a:p>
            <a:pPr lvl="2"/>
            <a:r>
              <a:rPr lang="en-US" dirty="0"/>
              <a:t>But on Easter weekend, over 20,000 citations for violating the order!</a:t>
            </a:r>
            <a:br>
              <a:rPr lang="en-US" dirty="0"/>
            </a:br>
            <a:endParaRPr lang="en-US" dirty="0"/>
          </a:p>
          <a:p>
            <a:r>
              <a:rPr lang="en-US" dirty="0"/>
              <a:t>Slow reopening beginning April 13</a:t>
            </a:r>
          </a:p>
          <a:p>
            <a:pPr lvl="1"/>
            <a:r>
              <a:rPr lang="en-US" dirty="0"/>
              <a:t>Some industry</a:t>
            </a:r>
          </a:p>
          <a:p>
            <a:pPr lvl="1"/>
            <a:r>
              <a:rPr lang="en-US" dirty="0"/>
              <a:t>Children’s clothing stores</a:t>
            </a:r>
          </a:p>
          <a:p>
            <a:pPr lvl="1"/>
            <a:r>
              <a:rPr lang="en-US" dirty="0"/>
              <a:t>Bookstores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May 4: target for relaxing the stay-home order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64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FD045-75AA-8A48-BB33-9BCB45AF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not in Lombardy!!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7528-12BD-BA40-8955-B2126096C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industry, bookstores, and children’s clothing shops remain closed</a:t>
            </a:r>
          </a:p>
          <a:p>
            <a:r>
              <a:rPr lang="en-US" dirty="0"/>
              <a:t>Masks are required for everyone in public</a:t>
            </a:r>
          </a:p>
          <a:p>
            <a:pPr lvl="1"/>
            <a:r>
              <a:rPr lang="en-US" dirty="0"/>
              <a:t>400 Euro fine for violators</a:t>
            </a:r>
          </a:p>
          <a:p>
            <a:r>
              <a:rPr lang="en-US" dirty="0"/>
              <a:t>Target for the soft re-opening: May 4</a:t>
            </a:r>
          </a:p>
          <a:p>
            <a:pPr lvl="1"/>
            <a:r>
              <a:rPr lang="en-US" dirty="0"/>
              <a:t>Industry, bookstores, children’s clothing stores</a:t>
            </a:r>
          </a:p>
          <a:p>
            <a:pPr lvl="1"/>
            <a:r>
              <a:rPr lang="en-US" dirty="0"/>
              <a:t>Schools</a:t>
            </a:r>
          </a:p>
          <a:p>
            <a:pPr lvl="1"/>
            <a:r>
              <a:rPr lang="en-US" dirty="0"/>
              <a:t>Some restaurants, meeting criteria for seating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55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D435-5574-E340-857E-AE32CC5F1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71500"/>
          </a:xfrm>
        </p:spPr>
        <p:txBody>
          <a:bodyPr/>
          <a:lstStyle/>
          <a:p>
            <a:r>
              <a:rPr lang="en-US" sz="3200" dirty="0"/>
              <a:t>It is still empty in Pavia!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F3047D-4D89-7348-A601-11FA6D449DF8}"/>
              </a:ext>
            </a:extLst>
          </p:cNvPr>
          <p:cNvSpPr/>
          <p:nvPr/>
        </p:nvSpPr>
        <p:spPr>
          <a:xfrm>
            <a:off x="374374" y="624840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2"/>
              </a:rPr>
              <a:t>https://www.nytimes.com/2020/03/06/business/europe-coronavirus-labor-help.html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E6BAED-6BDC-A44D-859F-A4667276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53" y="914400"/>
            <a:ext cx="7997094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895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18F9-C723-244F-86A2-5EAA0AA2E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Mitigation efforts worldwide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F1221-D08F-4B4A-B2A7-C996C32C8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Distancing</a:t>
            </a:r>
          </a:p>
          <a:p>
            <a:endParaRPr lang="en-US" dirty="0"/>
          </a:p>
          <a:p>
            <a:r>
              <a:rPr lang="en-US" dirty="0"/>
              <a:t>Rapid tests</a:t>
            </a:r>
          </a:p>
          <a:p>
            <a:endParaRPr lang="en-US" dirty="0"/>
          </a:p>
          <a:p>
            <a:r>
              <a:rPr lang="en-US" dirty="0"/>
              <a:t>Antibody assays</a:t>
            </a:r>
          </a:p>
          <a:p>
            <a:endParaRPr lang="en-US" dirty="0"/>
          </a:p>
          <a:p>
            <a:r>
              <a:rPr lang="en-US" dirty="0"/>
              <a:t>Clinical trials</a:t>
            </a:r>
          </a:p>
          <a:p>
            <a:endParaRPr lang="en-US" dirty="0"/>
          </a:p>
          <a:p>
            <a:r>
              <a:rPr lang="en-US" dirty="0"/>
              <a:t>Modeling</a:t>
            </a:r>
          </a:p>
        </p:txBody>
      </p:sp>
    </p:spTree>
    <p:extLst>
      <p:ext uri="{BB962C8B-B14F-4D97-AF65-F5344CB8AC3E}">
        <p14:creationId xmlns:p14="http://schemas.microsoft.com/office/powerpoint/2010/main" val="2681307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2366F94E-9E50-2144-88C2-3F8D0B5C43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52400" y="2130425"/>
            <a:ext cx="8991600" cy="1470025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Let’s open this up for discussion!</a:t>
            </a:r>
          </a:p>
        </p:txBody>
      </p:sp>
      <p:sp>
        <p:nvSpPr>
          <p:cNvPr id="39938" name="Subtitle 2">
            <a:extLst>
              <a:ext uri="{FF2B5EF4-FFF2-40B4-BE49-F238E27FC236}">
                <a16:creationId xmlns:a16="http://schemas.microsoft.com/office/drawing/2014/main" id="{C84A6F16-72F5-DC49-A78D-583F97AACC4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28600" y="3886200"/>
            <a:ext cx="8610600" cy="1752600"/>
          </a:xfrm>
        </p:spPr>
        <p:txBody>
          <a:bodyPr/>
          <a:lstStyle/>
          <a:p>
            <a:r>
              <a:rPr lang="en-US" altLang="en-US" dirty="0">
                <a:solidFill>
                  <a:srgbClr val="FFC000"/>
                </a:solidFill>
                <a:ea typeface="ＭＳ Ｐゴシック" panose="020B0600070205080204" pitchFamily="34" charset="-128"/>
              </a:rPr>
              <a:t>Please add your questions in the chat box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C0B6F5-01A8-4347-86EF-E1318EEEA8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quick review…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B6F7E28-77A1-E34D-9B5B-AA9C48BDF0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48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10DEC8A-C7ED-AA41-82DA-4660F41BFB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Features of COVID-19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DC999A4A-2F20-7243-8297-C9F1890354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most people, it causes few, if any symptoms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Data from a town in Italy indicate 60-70% of those testing positive are asymptomatic throughout their course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In others, the disease is devastating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Cascade of system compromise, involving lungs, heart, kidneys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9335C3FD-B172-8940-A23C-F442F6B54C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1447800"/>
            <a:ext cx="7772400" cy="14700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Treatment of COVID-19: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In the early stages…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2857D887-56AB-9545-AC9E-C13F6853C48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6400800" cy="1752600"/>
          </a:xfrm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Until someone tests positive, assume one with symptoms is positive and self-quarantine.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lvl="2"/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E8A560C-72B2-6E4D-A039-9BE08DDFD1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As COVID-19 progresses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B1BBC673-6C1E-6D46-9E1E-E332DBC76B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Most (~80%) will experience a flu-like syndrome that lasts 10-14 days and can rest at home (in quarantine, of course!)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Others (elders, immunocompromised, those with significant comorbidities)</a:t>
            </a:r>
          </a:p>
          <a:p>
            <a:pPr lvl="1"/>
            <a:r>
              <a:rPr lang="en-US" altLang="en-US">
                <a:ea typeface="ＭＳ Ｐゴシック" panose="020B0600070205080204" pitchFamily="34" charset="-128"/>
              </a:rPr>
              <a:t>Usually hospitalized after triage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Most will be discharged after 7-10 days to quarantine at home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Some will end up in the ICU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FB601A36-7129-2644-AB0D-6403CA94AB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 bring everyone up to speed on the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C4EFD-B701-1C44-B0AD-38EFA1017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Epidemiologists and public health professionals are using tools to identify, contain, and mitigate the spread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Epidemic curves are indispensable in understanding the incidence and the rate of transmission</a:t>
            </a:r>
          </a:p>
          <a:p>
            <a:pPr lvl="1">
              <a:defRPr/>
            </a:pPr>
            <a:r>
              <a:rPr lang="en-US" dirty="0"/>
              <a:t>Can inform inference about mode of transmission, identification of hot spots,  development of containment and mitigation policies and procedure, and resource allocation</a:t>
            </a:r>
            <a:br>
              <a:rPr lang="en-US" dirty="0"/>
            </a:br>
            <a:endParaRPr lang="en-US" dirty="0"/>
          </a:p>
          <a:p>
            <a:pPr>
              <a:defRPr/>
            </a:pPr>
            <a:r>
              <a:rPr lang="en-US" dirty="0"/>
              <a:t>They work particularly well for contained outbreaks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6FA1E105-3C54-6F4A-A8A9-BE5073BFB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808038"/>
          </a:xfrm>
        </p:spPr>
        <p:txBody>
          <a:bodyPr/>
          <a:lstStyle/>
          <a:p>
            <a:r>
              <a:rPr lang="en-US" altLang="en-US" dirty="0"/>
              <a:t>A classic example…</a:t>
            </a:r>
          </a:p>
        </p:txBody>
      </p:sp>
      <p:pic>
        <p:nvPicPr>
          <p:cNvPr id="193539" name="Picture 3">
            <a:extLst>
              <a:ext uri="{FF2B5EF4-FFF2-40B4-BE49-F238E27FC236}">
                <a16:creationId xmlns:a16="http://schemas.microsoft.com/office/drawing/2014/main" id="{040EDE94-A45F-104D-8A34-F52E73DD2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6" t="10698" r="14265" b="19572"/>
          <a:stretch>
            <a:fillRect/>
          </a:stretch>
        </p:blipFill>
        <p:spPr bwMode="auto">
          <a:xfrm>
            <a:off x="762000" y="914400"/>
            <a:ext cx="74676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3540" name="Text Box 4">
            <a:extLst>
              <a:ext uri="{FF2B5EF4-FFF2-40B4-BE49-F238E27FC236}">
                <a16:creationId xmlns:a16="http://schemas.microsoft.com/office/drawing/2014/main" id="{8DC977DE-8AAA-B440-990A-293D95406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899" y="6443246"/>
            <a:ext cx="63223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bg1"/>
                </a:solidFill>
                <a:hlinkClick r:id="rId3"/>
              </a:rPr>
              <a:t>http://www.cdc.gov/eis/casestudies/xoswego.401-303.instructor.pdf</a:t>
            </a:r>
            <a:r>
              <a:rPr lang="en-US" altLang="en-US" sz="16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4024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D74F8-ADDF-5243-A15F-3E9C7DA1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problem with epidemic curves frequently used for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4B37-5D26-5E44-A4DD-5EB7A6381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676400"/>
            <a:ext cx="8610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Long incubation period</a:t>
            </a:r>
          </a:p>
          <a:p>
            <a:r>
              <a:rPr lang="en-US" dirty="0"/>
              <a:t>Low testing rate in most countries</a:t>
            </a:r>
          </a:p>
          <a:p>
            <a:pPr lvl="1"/>
            <a:r>
              <a:rPr lang="en-US" dirty="0"/>
              <a:t>Testing dependent on symptoms or even advanced disease state</a:t>
            </a:r>
          </a:p>
          <a:p>
            <a:r>
              <a:rPr lang="en-US" dirty="0"/>
              <a:t>Possible problem with false negatives</a:t>
            </a:r>
          </a:p>
          <a:p>
            <a:r>
              <a:rPr lang="en-US" dirty="0"/>
              <a:t>Long backlogs</a:t>
            </a:r>
          </a:p>
          <a:p>
            <a:pPr lvl="1"/>
            <a:r>
              <a:rPr lang="en-US" dirty="0"/>
              <a:t>Swabs batched at testing sites</a:t>
            </a:r>
          </a:p>
          <a:p>
            <a:pPr lvl="1"/>
            <a:r>
              <a:rPr lang="en-US" dirty="0"/>
              <a:t>Swabs batched at labs</a:t>
            </a:r>
          </a:p>
          <a:p>
            <a:pPr lvl="2"/>
            <a:r>
              <a:rPr lang="en-US" dirty="0"/>
              <a:t>Reagent shortages</a:t>
            </a:r>
          </a:p>
          <a:p>
            <a:pPr lvl="2"/>
            <a:r>
              <a:rPr lang="en-US" dirty="0"/>
              <a:t>Easier to run the PCRs in batch</a:t>
            </a:r>
          </a:p>
          <a:p>
            <a:pPr lvl="1"/>
            <a:r>
              <a:rPr lang="en-US" dirty="0"/>
              <a:t>Reporting to public health agencies is batched</a:t>
            </a:r>
          </a:p>
          <a:p>
            <a:r>
              <a:rPr lang="en-US" dirty="0"/>
              <a:t>Epi curves represent only resulted tests, not when swabs were collected from patients</a:t>
            </a:r>
          </a:p>
          <a:p>
            <a:pPr lvl="1"/>
            <a:r>
              <a:rPr lang="en-US" dirty="0"/>
              <a:t>Inaccurate picture of the dynamics of the pandemic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14185040</TotalTime>
  <Pages>59</Pages>
  <Words>862</Words>
  <Application>Microsoft Office PowerPoint</Application>
  <PresentationFormat>On-screen Show (4:3)</PresentationFormat>
  <Paragraphs>144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ＭＳ Ｐゴシック</vt:lpstr>
      <vt:lpstr>Arial</vt:lpstr>
      <vt:lpstr>Default Design</vt:lpstr>
      <vt:lpstr>Report from Italy during the time of  SARS-CoV-2, Part 2  </vt:lpstr>
      <vt:lpstr>We will have time for discussion!</vt:lpstr>
      <vt:lpstr>A quick review…</vt:lpstr>
      <vt:lpstr>Features of COVID-19</vt:lpstr>
      <vt:lpstr>Treatment of COVID-19: In the early stages…</vt:lpstr>
      <vt:lpstr>As COVID-19 progresses</vt:lpstr>
      <vt:lpstr>To bring everyone up to speed on the epidemiology</vt:lpstr>
      <vt:lpstr>A classic example…</vt:lpstr>
      <vt:lpstr>A problem with epidemic curves frequently used for COVID-19</vt:lpstr>
      <vt:lpstr>So, to repeat….</vt:lpstr>
      <vt:lpstr>Here’s an alternative curve design</vt:lpstr>
      <vt:lpstr>Where we are now globally https://coronavirus.jhu.edu/map.html </vt:lpstr>
      <vt:lpstr>Another useful modeling site https://covid19.healthdata.org/united-states-of-america </vt:lpstr>
      <vt:lpstr>How about Philadelphia? https://www.phila.gov/programs/coronavirus-disease-2019-covid-19/testing-and-data/ </vt:lpstr>
      <vt:lpstr>Current flattening status for six countries </vt:lpstr>
      <vt:lpstr>So, back to Italy</vt:lpstr>
      <vt:lpstr>Let’s take a closer look: Daily variation in three metrics</vt:lpstr>
      <vt:lpstr>Summary curves</vt:lpstr>
      <vt:lpstr>Diffusion of COVID-19 by province</vt:lpstr>
      <vt:lpstr>Proportion of ICU beds used for COVID-19</vt:lpstr>
      <vt:lpstr>Mortality rate of COVID-19 by region</vt:lpstr>
      <vt:lpstr>So what is going on with Lombardy?</vt:lpstr>
      <vt:lpstr>Is that all, though?</vt:lpstr>
      <vt:lpstr>So what is daily life like here?</vt:lpstr>
      <vt:lpstr>But not in Lombardy!!</vt:lpstr>
      <vt:lpstr>It is still empty in Pavia!</vt:lpstr>
      <vt:lpstr>Mitigation efforts worldwide</vt:lpstr>
      <vt:lpstr>Let’s open this up for discussion!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Discovery in Clinical Databases</dc:title>
  <dc:creator>John H. Holmes</dc:creator>
  <cp:lastModifiedBy>Eileen Fisher</cp:lastModifiedBy>
  <cp:revision>467</cp:revision>
  <cp:lastPrinted>2016-10-03T13:40:00Z</cp:lastPrinted>
  <dcterms:created xsi:type="dcterms:W3CDTF">1997-12-06T17:43:38Z</dcterms:created>
  <dcterms:modified xsi:type="dcterms:W3CDTF">2020-04-20T19:29:51Z</dcterms:modified>
</cp:coreProperties>
</file>